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72" r:id="rId4"/>
    <p:sldId id="257" r:id="rId5"/>
    <p:sldId id="258" r:id="rId6"/>
    <p:sldId id="274" r:id="rId7"/>
    <p:sldId id="276" r:id="rId8"/>
    <p:sldId id="277" r:id="rId9"/>
    <p:sldId id="273" r:id="rId10"/>
    <p:sldId id="259" r:id="rId11"/>
    <p:sldId id="275" r:id="rId12"/>
    <p:sldId id="260" r:id="rId13"/>
    <p:sldId id="261" r:id="rId14"/>
    <p:sldId id="262" r:id="rId15"/>
    <p:sldId id="263" r:id="rId16"/>
    <p:sldId id="264" r:id="rId17"/>
    <p:sldId id="265" r:id="rId18"/>
    <p:sldId id="279" r:id="rId19"/>
    <p:sldId id="278" r:id="rId20"/>
    <p:sldId id="266" r:id="rId21"/>
    <p:sldId id="267" r:id="rId22"/>
    <p:sldId id="268" r:id="rId23"/>
    <p:sldId id="270" r:id="rId24"/>
    <p:sldId id="269" r:id="rId25"/>
    <p:sldId id="271" r:id="rId26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8"/>
      <p:bold r:id="rId29"/>
    </p:embeddedFont>
    <p:embeddedFont>
      <p:font typeface="Average" panose="020B0604020202020204" charset="0"/>
      <p:regular r:id="rId30"/>
    </p:embeddedFont>
    <p:embeddedFont>
      <p:font typeface="Oswald" panose="00000500000000000000" pitchFamily="2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83087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176459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11632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27517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50035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413449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  <p:extLst>
      <p:ext uri="{BB962C8B-B14F-4D97-AF65-F5344CB8AC3E}">
        <p14:creationId xmlns:p14="http://schemas.microsoft.com/office/powerpoint/2010/main" val="379065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643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8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8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9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5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7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4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>
            <a:cxnSpLocks/>
          </p:cNvCxnSpPr>
          <p:nvPr/>
        </p:nvCxnSpPr>
        <p:spPr>
          <a:xfrm>
            <a:off x="463296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September 17,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simple-introduction-to-neural-networks-ac1d7c3d7a2c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tivation_func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g3gGewQ5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Neural Networks:</a:t>
            </a:r>
            <a:br>
              <a:rPr lang="en"/>
            </a:br>
            <a:r>
              <a:rPr lang="en"/>
              <a:t>An Introduction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803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COMP 4230</a:t>
            </a:r>
          </a:p>
          <a:p>
            <a:pPr lvl="0" algn="l">
              <a:spcBef>
                <a:spcPts val="0"/>
              </a:spcBef>
              <a:buNone/>
            </a:pPr>
            <a:r>
              <a:rPr lang="en"/>
              <a:t>Fall 2024</a:t>
            </a:r>
          </a:p>
          <a:p>
            <a:pPr lvl="0" algn="l">
              <a:spcBef>
                <a:spcPts val="0"/>
              </a:spcBef>
              <a:buNone/>
            </a:pPr>
            <a:endParaRPr lang="en"/>
          </a:p>
          <a:p>
            <a:pPr lvl="0" algn="l">
              <a:spcBef>
                <a:spcPts val="0"/>
              </a:spcBef>
              <a:buNone/>
            </a:pPr>
            <a:endParaRPr lang="en"/>
          </a:p>
          <a:p>
            <a:pPr lvl="0" algn="l">
              <a:spcBef>
                <a:spcPts val="0"/>
              </a:spcBef>
              <a:buNone/>
            </a:pPr>
            <a:r>
              <a:rPr lang="en" sz="1400"/>
              <a:t>Thanks to Andrew Kotey and Matt Grover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4782075" y="2283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bg1">
                    <a:lumMod val="60000"/>
                    <a:lumOff val="40000"/>
                  </a:schemeClr>
                </a:solidFill>
              </a:rPr>
              <a:t>Built to Model Biological Neural Activity...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Threshold Logic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65500" y="2342174"/>
            <a:ext cx="4045200" cy="25955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Developed by Warren McCulloch &amp; Walter Pitts (1943)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endParaRPr lang="en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Theoretical Model not implemented until the perceptron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982" y="2321118"/>
            <a:ext cx="2262127" cy="28223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8F583ED0-3749-41E4-B105-9D27D5FB4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05434"/>
              </p:ext>
            </p:extLst>
          </p:nvPr>
        </p:nvGraphicFramePr>
        <p:xfrm>
          <a:off x="3828432" y="976228"/>
          <a:ext cx="62007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33700" imgH="1206500" progId="Word.Picture.6">
                  <p:embed/>
                </p:oleObj>
              </mc:Choice>
              <mc:Fallback>
                <p:oleObj r:id="rId4" imgW="2933700" imgH="1206500" progId="Word.Picture.6">
                  <p:embed/>
                  <p:pic>
                    <p:nvPicPr>
                      <p:cNvPr id="405508" name="Object 4">
                        <a:extLst>
                          <a:ext uri="{FF2B5EF4-FFF2-40B4-BE49-F238E27FC236}">
                            <a16:creationId xmlns:a16="http://schemas.microsoft.com/office/drawing/2014/main" id="{90136973-BEF6-4630-9A75-4DFADB85E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5627" r="-55627"/>
                      <a:stretch>
                        <a:fillRect/>
                      </a:stretch>
                    </p:blipFill>
                    <p:spPr bwMode="auto">
                      <a:xfrm>
                        <a:off x="3828432" y="976228"/>
                        <a:ext cx="6200775" cy="120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Threshold Logic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113280"/>
            <a:ext cx="4045200" cy="27032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Activation function - responsible for taking a weighted sum of inputs</a:t>
            </a:r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/>
              <a:t>In a step function, activation boils down to a 1 or 0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845" y="337827"/>
            <a:ext cx="3717154" cy="19865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105775" y="48740"/>
            <a:ext cx="3345300" cy="3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bg1">
                    <a:lumMod val="60000"/>
                    <a:lumOff val="40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Heaviside Step Function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820" y="675200"/>
            <a:ext cx="1042740" cy="35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mparative Study on Classic Machine learning Algorithms ...">
            <a:extLst>
              <a:ext uri="{FF2B5EF4-FFF2-40B4-BE49-F238E27FC236}">
                <a16:creationId xmlns:a16="http://schemas.microsoft.com/office/drawing/2014/main" id="{5E2220B2-E145-49AC-AD89-9362E824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45" y="2730740"/>
            <a:ext cx="3595221" cy="23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89">
            <a:extLst>
              <a:ext uri="{FF2B5EF4-FFF2-40B4-BE49-F238E27FC236}">
                <a16:creationId xmlns:a16="http://schemas.microsoft.com/office/drawing/2014/main" id="{85DAED1C-2774-46A8-9D4A-4A8A58AFC102}"/>
              </a:ext>
            </a:extLst>
          </p:cNvPr>
          <p:cNvSpPr txBox="1"/>
          <p:nvPr/>
        </p:nvSpPr>
        <p:spPr>
          <a:xfrm>
            <a:off x="5105772" y="2437269"/>
            <a:ext cx="3345300" cy="3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bg1">
                    <a:lumMod val="60000"/>
                    <a:lumOff val="40000"/>
                  </a:schemeClr>
                </a:solidFill>
                <a:latin typeface="Average"/>
                <a:sym typeface="Average"/>
              </a:rPr>
              <a:t>Sigmoidal Squashing Function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Implementation &amp; Early Optimism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Perceptron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65500" y="1986975"/>
            <a:ext cx="4045200" cy="28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Developed by Frank Rosenblatt 1958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First artificial neural network produced with a learning rule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Used for visual processing</a:t>
            </a:r>
          </a:p>
          <a:p>
            <a:pPr marL="914400" lvl="1" indent="-228600" algn="l" rtl="0">
              <a:spcBef>
                <a:spcPts val="0"/>
              </a:spcBef>
              <a:buChar char="○"/>
            </a:pPr>
            <a:r>
              <a:rPr lang="en"/>
              <a:t>Could register images</a:t>
            </a:r>
          </a:p>
          <a:p>
            <a:pPr marL="914400" lvl="1" indent="-228600" algn="l" rtl="0">
              <a:spcBef>
                <a:spcPts val="0"/>
              </a:spcBef>
              <a:buChar char="○"/>
            </a:pPr>
            <a:r>
              <a:rPr lang="en"/>
              <a:t>Could correctly classify cats vs. dogs</a:t>
            </a:r>
            <a:br>
              <a:rPr lang="en"/>
            </a:br>
            <a:r>
              <a:rPr lang="en"/>
              <a:t>(but no spatial awareness)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105775" y="465300"/>
            <a:ext cx="3345300" cy="3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112" y="465305"/>
            <a:ext cx="3090624" cy="38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307375" y="4427200"/>
            <a:ext cx="31437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Mark 1 Perceptron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Fatal Flaws &amp; Criticism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65500" y="457200"/>
            <a:ext cx="4045200" cy="1553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Marvin Minsky &amp; Seymour Papert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265500" y="2133603"/>
            <a:ext cx="4174420" cy="26720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Problems associated with Perceptrons: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Incapable of solving non-linear problems with single-layer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Excessive Processing Time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endParaRPr lang="en"/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/>
              <a:t>Killed Neural Nets for more than a decade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375" y="1004237"/>
            <a:ext cx="9906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650" y="1000787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3650" y="2010650"/>
            <a:ext cx="1028700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>
            <a:off x="4967450" y="3106225"/>
            <a:ext cx="364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3650" y="3964112"/>
            <a:ext cx="10287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206375" y="276675"/>
            <a:ext cx="3219300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Solvable with single-layer perceptron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206400" y="3332575"/>
            <a:ext cx="3408300" cy="6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Not solvable with single-layer perceptron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3" name="Shape 123"/>
          <p:cNvCxnSpPr/>
          <p:nvPr/>
        </p:nvCxnSpPr>
        <p:spPr>
          <a:xfrm>
            <a:off x="6903275" y="3964125"/>
            <a:ext cx="443100" cy="3309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24" name="Shape 124"/>
          <p:cNvCxnSpPr>
            <a:stCxn id="120" idx="3"/>
            <a:endCxn id="120" idx="3"/>
          </p:cNvCxnSpPr>
          <p:nvPr/>
        </p:nvCxnSpPr>
        <p:spPr>
          <a:xfrm>
            <a:off x="7372350" y="4302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" name="Shape 125"/>
          <p:cNvCxnSpPr/>
          <p:nvPr/>
        </p:nvCxnSpPr>
        <p:spPr>
          <a:xfrm rot="10800000">
            <a:off x="6765850" y="4053300"/>
            <a:ext cx="427500" cy="352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6979575" y="4200325"/>
            <a:ext cx="7243800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Alternative Models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65500" y="457200"/>
            <a:ext cx="4045200" cy="102682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1982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15599" y="1484027"/>
            <a:ext cx="4336479" cy="35613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/>
              <a:t>Hopfield Networks</a:t>
            </a:r>
          </a:p>
          <a:p>
            <a:pPr marL="690563" lvl="8" indent="-342900" algn="l">
              <a:buFont typeface="Arial" panose="020B0604020202020204" pitchFamily="34" charset="0"/>
              <a:buChar char="•"/>
            </a:pPr>
            <a:r>
              <a:rPr lang="en"/>
              <a:t>Based on dynamical systems in mathematics and spin glass systems in physics</a:t>
            </a:r>
          </a:p>
          <a:p>
            <a:pPr marL="690563" lvl="8" indent="-342900" algn="l">
              <a:buFont typeface="Arial" panose="020B0604020202020204" pitchFamily="34" charset="0"/>
              <a:buChar char="•"/>
            </a:pPr>
            <a:r>
              <a:rPr lang="en"/>
              <a:t>Recurrent Neural Network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/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/>
              <a:t>Kohonen Self-Organizing Maps</a:t>
            </a:r>
          </a:p>
          <a:p>
            <a:pPr marL="688975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/>
              <a:t>Competitive learning rather than error-correction learning</a:t>
            </a:r>
          </a:p>
          <a:p>
            <a:pPr marL="688975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/>
              <a:t>Unsupervised</a:t>
            </a:r>
          </a:p>
          <a:p>
            <a:pPr marL="688975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/>
              <a:t>Preserves topological structure</a:t>
            </a:r>
          </a:p>
        </p:txBody>
      </p:sp>
      <p:cxnSp>
        <p:nvCxnSpPr>
          <p:cNvPr id="124" name="Shape 124"/>
          <p:cNvCxnSpPr>
            <a:cxnSpLocks/>
          </p:cNvCxnSpPr>
          <p:nvPr/>
        </p:nvCxnSpPr>
        <p:spPr>
          <a:xfrm>
            <a:off x="7372350" y="4302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6979575" y="4200325"/>
            <a:ext cx="7243800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098" name="Picture 2" descr="Blog de la Escuela de Ingeniería Informática de la UNED ...">
            <a:extLst>
              <a:ext uri="{FF2B5EF4-FFF2-40B4-BE49-F238E27FC236}">
                <a16:creationId xmlns:a16="http://schemas.microsoft.com/office/drawing/2014/main" id="{DC4385B3-2339-4699-96B9-41609EF4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43" y="415530"/>
            <a:ext cx="2273664" cy="23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honen Networks">
            <a:extLst>
              <a:ext uri="{FF2B5EF4-FFF2-40B4-BE49-F238E27FC236}">
                <a16:creationId xmlns:a16="http://schemas.microsoft.com/office/drawing/2014/main" id="{93CED0EC-7630-4FE5-A559-E44D59F0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6" y="2909170"/>
            <a:ext cx="2970951" cy="21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long-awaited breakthrough</a:t>
            </a:r>
          </a:p>
        </p:txBody>
      </p:sp>
    </p:spTree>
    <p:extLst>
      <p:ext uri="{BB962C8B-B14F-4D97-AF65-F5344CB8AC3E}">
        <p14:creationId xmlns:p14="http://schemas.microsoft.com/office/powerpoint/2010/main" val="30807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Multilayer Perceptrons &amp; Backpropagation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65500" y="2845199"/>
            <a:ext cx="4045200" cy="209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98" y="586100"/>
            <a:ext cx="3836999" cy="397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5D12-8534-4CCA-9006-EF9AEE3A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 anchor="ctr">
            <a:normAutofit/>
          </a:bodyPr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157E-6263-42E0-BFE1-783FCBBB2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8229600" cy="3538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50"/>
              <a:t>Read Larson chapter 7</a:t>
            </a:r>
          </a:p>
          <a:p>
            <a:pPr>
              <a:lnSpc>
                <a:spcPct val="90000"/>
              </a:lnSpc>
            </a:pPr>
            <a:endParaRPr lang="en-US" sz="1650"/>
          </a:p>
          <a:p>
            <a:pPr>
              <a:lnSpc>
                <a:spcPct val="90000"/>
              </a:lnSpc>
            </a:pPr>
            <a:r>
              <a:rPr lang="en-US" sz="1650"/>
              <a:t>Read Matthew Stewart's </a:t>
            </a:r>
            <a:r>
              <a:rPr lang="en-US" sz="1650">
                <a:hlinkClick r:id="rId2"/>
              </a:rPr>
              <a:t>Introduction to Neural Networks</a:t>
            </a:r>
            <a:endParaRPr lang="en-US" sz="1650"/>
          </a:p>
          <a:p>
            <a:pPr marL="288925" indent="0">
              <a:lnSpc>
                <a:spcPct val="90000"/>
              </a:lnSpc>
              <a:buNone/>
            </a:pPr>
            <a:r>
              <a:rPr lang="en-US" sz="1400"/>
              <a:t>(</a:t>
            </a:r>
            <a:r>
              <a:rPr lang="en-US" sz="1400">
                <a:hlinkClick r:id="rId2"/>
              </a:rPr>
              <a:t>https://towardsdatascience.com/simple-introduction-to-neural-networks-ac1d7c3d7a2c</a:t>
            </a:r>
            <a:r>
              <a:rPr lang="en-US" sz="1400"/>
              <a:t>)</a:t>
            </a:r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24418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MultiLayer Perceptrons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“Hidden Units”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42610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Modification of Single - layer Perceptrons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Adding a layer of hidden units allows perceptron to solve problems that are not linearly separable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Each hidden unit allows for another linear “slice” of the data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Breakthrough was development of learning algorithm: backpropagation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87" y="3451687"/>
            <a:ext cx="185737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7587" y="3451687"/>
            <a:ext cx="185737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MultiLayer Perceptrons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More Complex Activation Functions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731300" y="0"/>
            <a:ext cx="4147200" cy="506984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4A86E8"/>
                </a:solidFill>
                <a:hlinkClick r:id="rId3"/>
              </a:rPr>
              <a:t>Activation Functions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Sigmoid functions allow for continuous (non-discrete) activation of nodes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Not “all-or-none”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Perceptual gradient in real life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(i.e. Sense of touch, auditory volume, etc.)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Action potentials in our nervous system are still “all-or-none”, but frequency of neurons firing represents the strength of external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125" y="605237"/>
            <a:ext cx="4127525" cy="31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Gradient Descent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265500" y="2255074"/>
            <a:ext cx="4045200" cy="27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Process by which error is minimized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Conceptually similar to using derivatives to find function minimum</a:t>
            </a:r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/>
              <a:t>This is why the activation function must be continuous and differentiable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525" y="397487"/>
            <a:ext cx="333375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025" y="528174"/>
            <a:ext cx="4172750" cy="344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5236525" y="1068800"/>
            <a:ext cx="9558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6374587" y="2242475"/>
            <a:ext cx="9306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Backpropagation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(Backwards propagation of errors)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David Rumelhart &amp; James McClelland published </a:t>
            </a:r>
            <a:r>
              <a:rPr lang="en" i="1"/>
              <a:t>Parallel Distributed Processing </a:t>
            </a:r>
            <a:r>
              <a:rPr lang="en"/>
              <a:t>in 1986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Advent of the “backpropagation” learning rule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D31B-A088-4F4B-A29A-19B90677F4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233681"/>
            <a:ext cx="3837000" cy="4623132"/>
          </a:xfrm>
        </p:spPr>
        <p:txBody>
          <a:bodyPr/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To minimize error function, it is necessary that the network’s activation function be differentiable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Heaviside step function is not continuous, therefore not differentiable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Requires a known, desired output for each input value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Supervised Learning</a:t>
            </a:r>
          </a:p>
          <a:p>
            <a:pPr marL="457200" indent="-346075">
              <a:lnSpc>
                <a:spcPct val="115000"/>
              </a:lnSpc>
              <a:spcAft>
                <a:spcPts val="1600"/>
              </a:spcAft>
              <a:buClr>
                <a:schemeClr val="lt1"/>
              </a:buClr>
              <a:buSzPct val="100000"/>
              <a:buFont typeface="Average"/>
            </a:pPr>
            <a:r>
              <a:rPr lang="en" sz="1800">
                <a:latin typeface="Average"/>
                <a:ea typeface="Average"/>
                <a:cs typeface="Average"/>
                <a:sym typeface="Average"/>
                <a:hlinkClick r:id="rId3"/>
              </a:rPr>
              <a:t>Walk-through the algorithm</a:t>
            </a:r>
            <a:endParaRPr lang="en"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Advantages and Disadvantages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3999900" cy="37574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Advantages: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Has the ability to capture information in large amounts of data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Builds very complex models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Good with “simple problem”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sz="1600"/>
              <a:t>Pattern recognition, speech recognition, perceptual processing of data, etc..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Disadvantages: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Tuning parameters for better accuracy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Training intensive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Not the best with heterogeneous data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/>
              <a:t>Hard to decipher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  <p:bldP spid="1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54047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Symbolic vs. Sub-symbolic Representation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4782075" y="2283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bg1">
                    <a:lumMod val="60000"/>
                    <a:lumOff val="40000"/>
                  </a:schemeClr>
                </a:solidFill>
              </a:rPr>
              <a:t>Consider the simulation of this electronic circuit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8591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Full Adder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65500" y="2342175"/>
            <a:ext cx="4045200" cy="218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algn="l" rtl="0">
              <a:spcBef>
                <a:spcPts val="0"/>
              </a:spcBef>
            </a:pPr>
            <a:endParaRPr lang="en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DF2A1A3-2541-4CE9-B6EA-CADEBBE42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5470"/>
            <a:ext cx="6415156" cy="2798030"/>
          </a:xfrm>
          <a:prstGeom prst="rect">
            <a:avLst/>
          </a:prstGeom>
        </p:spPr>
      </p:pic>
      <p:graphicFrame>
        <p:nvGraphicFramePr>
          <p:cNvPr id="9" name="Object 70">
            <a:extLst>
              <a:ext uri="{FF2B5EF4-FFF2-40B4-BE49-F238E27FC236}">
                <a16:creationId xmlns:a16="http://schemas.microsoft.com/office/drawing/2014/main" id="{F84D57CC-87C9-4BE0-BCFA-6246B2462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06658"/>
              </p:ext>
            </p:extLst>
          </p:nvPr>
        </p:nvGraphicFramePr>
        <p:xfrm>
          <a:off x="6417256" y="1123074"/>
          <a:ext cx="2564184" cy="281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7754" imgH="3353105" progId="Excel.Sheet.8">
                  <p:embed/>
                </p:oleObj>
              </mc:Choice>
              <mc:Fallback>
                <p:oleObj name="Worksheet" r:id="rId4" imgW="3057754" imgH="3353105" progId="Excel.Sheet.8">
                  <p:embed/>
                  <p:pic>
                    <p:nvPicPr>
                      <p:cNvPr id="1094" name="Object 70">
                        <a:extLst>
                          <a:ext uri="{FF2B5EF4-FFF2-40B4-BE49-F238E27FC236}">
                            <a16:creationId xmlns:a16="http://schemas.microsoft.com/office/drawing/2014/main" id="{725BC0BC-F041-4DD5-BEF3-64448EF507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256" y="1123074"/>
                        <a:ext cx="2564184" cy="281035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4782075" y="2283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If	(x = 0 and y = 1 and z = 1) Then	s = 0 and c =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If	(x = 1 and y = 1 and z = 1) Then	s = 1 and c = 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• • •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Naïve Symbolic Representation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65500" y="2791699"/>
            <a:ext cx="4045200" cy="1731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Rules representing behavior of components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Explicit representation of the causal interactions within the system. 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7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4782075" y="228350"/>
            <a:ext cx="3999900" cy="4628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MYCIN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IF: 	(1) the stain of the organism is</a:t>
            </a:r>
            <a:b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gram-positive,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(2) the morphology of the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organism is coccus,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(3) the growth conformation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of the organism is clumps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THEN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there is suggestive evidence (0.7)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that the identity of the organism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is staphylococcus.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</a:rPr>
              <a:t>	• • •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Just Like Expert Systems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65500" y="2791699"/>
            <a:ext cx="4045200" cy="1731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The main disadvantage of symbolic representations is figuring out these causal interactions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19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Neural Networks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65500" y="2164080"/>
            <a:ext cx="4045200" cy="279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sub-symbolic</a:t>
            </a:r>
            <a:br>
              <a:rPr lang="en-US"/>
            </a:br>
            <a:r>
              <a:rPr lang="en-US"/>
              <a:t>(what does this mean?)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learns behaviour from examples. 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no explicit representation of causal interactions.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-US"/>
              <a:t>representation is distributed or sub-symbolic</a:t>
            </a:r>
            <a:endParaRPr lang="en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87E7402-E225-4094-8C57-C06E0335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639" y="1198880"/>
            <a:ext cx="4459361" cy="32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220206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4832400" y="2283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bg1">
                    <a:lumMod val="60000"/>
                    <a:lumOff val="40000"/>
                  </a:schemeClr>
                </a:solidFill>
              </a:rPr>
              <a:t>Built to Model Biological Neural Activity</a:t>
            </a:r>
            <a:r>
              <a:rPr lang="en" sz="1800" b="1">
                <a:solidFill>
                  <a:schemeClr val="bg1">
                    <a:lumMod val="60000"/>
                    <a:lumOff val="40000"/>
                  </a:schemeClr>
                </a:solidFill>
              </a:rPr>
              <a:t>...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65500" y="447040"/>
            <a:ext cx="4045200" cy="11988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Threshold Logic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265500" y="1259840"/>
            <a:ext cx="4045200" cy="36951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Conceptual model for human neural processing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Weighted inputs represent the signal coming into the neuron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/>
              <a:t>Input (excitatory and inhibitory) is summed in the cell body</a:t>
            </a:r>
          </a:p>
          <a:p>
            <a:pPr marL="457200" lvl="0" indent="-228600" algn="l">
              <a:spcBef>
                <a:spcPts val="0"/>
              </a:spcBef>
              <a:buChar char="●"/>
            </a:pPr>
            <a:r>
              <a:rPr lang="en"/>
              <a:t>If voltage threshold is reached, the neuron fires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850" y="943125"/>
            <a:ext cx="4343000" cy="32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753</Words>
  <Application>Microsoft Office PowerPoint</Application>
  <PresentationFormat>On-screen Show (16:9)</PresentationFormat>
  <Paragraphs>147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Average</vt:lpstr>
      <vt:lpstr>Agency FB</vt:lpstr>
      <vt:lpstr>Oswald</vt:lpstr>
      <vt:lpstr>slate</vt:lpstr>
      <vt:lpstr>Clarity</vt:lpstr>
      <vt:lpstr>Worksheet</vt:lpstr>
      <vt:lpstr>Microsoft Word 6.0 - 7.0 Picture</vt:lpstr>
      <vt:lpstr>Neural Networks: An Introduction</vt:lpstr>
      <vt:lpstr>Alerts</vt:lpstr>
      <vt:lpstr>Symbolic vs. Sub-symbolic Representation</vt:lpstr>
      <vt:lpstr>Full Adder </vt:lpstr>
      <vt:lpstr>Naïve Symbolic Representation</vt:lpstr>
      <vt:lpstr>Just Like Expert Systems</vt:lpstr>
      <vt:lpstr>Neural Networks</vt:lpstr>
      <vt:lpstr>A theoretical framework</vt:lpstr>
      <vt:lpstr>Threshold Logic </vt:lpstr>
      <vt:lpstr>Threshold Logic  </vt:lpstr>
      <vt:lpstr>Threshold Logic</vt:lpstr>
      <vt:lpstr>Implementation &amp; Early Optimism</vt:lpstr>
      <vt:lpstr>Perceptron</vt:lpstr>
      <vt:lpstr>Fatal Flaws &amp; Criticism</vt:lpstr>
      <vt:lpstr>Marvin Minsky &amp; Seymour Papert</vt:lpstr>
      <vt:lpstr>Alternative Models</vt:lpstr>
      <vt:lpstr>1982</vt:lpstr>
      <vt:lpstr>A long-awaited breakthrough</vt:lpstr>
      <vt:lpstr>Multilayer Perceptrons &amp; Backpropagation</vt:lpstr>
      <vt:lpstr>MultiLayer Perceptrons</vt:lpstr>
      <vt:lpstr>MultiLayer Perceptrons</vt:lpstr>
      <vt:lpstr>Gradient Descent</vt:lpstr>
      <vt:lpstr>Backpropagation (Backwards propagation of errors) </vt:lpstr>
      <vt:lpstr>Advantages and Disadvantages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 brief history</dc:title>
  <dc:creator>David Stucki</dc:creator>
  <cp:lastModifiedBy>David Stucki</cp:lastModifiedBy>
  <cp:revision>10</cp:revision>
  <dcterms:modified xsi:type="dcterms:W3CDTF">2024-09-18T01:32:00Z</dcterms:modified>
</cp:coreProperties>
</file>